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7" r:id="rId10"/>
    <p:sldId id="263" r:id="rId11"/>
    <p:sldId id="264" r:id="rId12"/>
    <p:sldId id="265" r:id="rId13"/>
    <p:sldId id="266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586"/>
  </p:normalViewPr>
  <p:slideViewPr>
    <p:cSldViewPr snapToGrid="0" snapToObjects="1" showGuides="1">
      <p:cViewPr varScale="1">
        <p:scale>
          <a:sx n="107" d="100"/>
          <a:sy n="107" d="100"/>
        </p:scale>
        <p:origin x="200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99242-886A-5F4D-BEA9-275A9C22D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2BD5A3-1FFA-BC46-83B1-CAE2DA7DC2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311CC-E4F8-7C42-B78E-898B90FC0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CAE9-985A-2D4F-A2DF-C91B27C9C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7EE25-D838-2448-94B2-4001AB33E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A9B9E-C0E9-B64E-ADB1-5FBB80B5F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F7C36F-3216-7E4D-8D1A-24D681DDC5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F4753-7012-EF45-8D3B-4A141830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DEA85-9B2F-EB47-A1B4-AFAECDA05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7A218-3DAC-C24C-8CD9-5AD17F1E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5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C1B039-19E6-604C-ACE4-9DEF65E08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86525E-AB19-C246-86B3-56D621C58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BAB7A-F1CF-9B4F-967D-515271329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5405A-BA4B-6B4F-B880-F36D16EDD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C1658-03ED-8D4A-BFB6-328B43032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9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3C9AA-A474-8945-B61B-3552FF37A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8F7F3-7EC3-B141-B1E9-36945D3BD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12688-394D-D641-8D9A-32E79FD41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7933A-B3A7-BB4C-976F-876139C65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932B6-ECFD-154D-9310-01F0AA163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1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40F03-1994-3843-BBF5-C7B11A839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FCA13-4317-DD42-BD9A-35A241D62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BEB0E-A7E1-BD45-B7CE-BC4E86DC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8A014-D1E8-A145-8B9E-D79F8F420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94F8E-51BD-E542-A77C-97159EE8D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54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47FD3-8EE5-544F-B1AE-EC51AA777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49EAF-BAF5-DB41-8158-EC9086F736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CF874-FB98-BC47-8944-69188A57B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54AA84-F9D4-524E-A99B-2788CA3F0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B6D1A-175B-6D47-BF37-B4A2F01B8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7274B-3B92-BC47-AC94-12A976389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6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3057A-DE4B-E54F-850D-5BD7667BA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E0032-F2BE-E94E-B81B-389FB05F0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8F9BB9-6489-3E4A-B79D-3C1F6AE2B0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6CAF85-AE29-2F48-901A-27D464AB4A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5513C3-65FD-E543-8B6F-8A98145BF3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81E66-D4E4-DE41-9FB4-40B6A7EFD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5003AE-02E5-9E43-8623-6759A55C9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DC3437-111D-C948-82F1-83BEBC540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7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34724-1CCE-BC46-B89C-1D637CC07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9E35AA-D9A2-C24C-AD48-7367200B8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54776-5F48-894B-BDAA-13A8E3B1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070F4-44D5-004D-BC7E-521ED4991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7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5E14BF-76B1-C047-8AA8-E22BBB639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A48DD0-EC9A-FC4C-8211-CB8327550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E200C6-B908-BE45-BF95-3E63F9E50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4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D0B74-83A1-594E-8012-997AA9E56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6C13C-8E9A-5A40-9592-645EC17DA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226BB-27E1-C34A-B41E-80AB46D3D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F8B57-8D95-7845-A88F-D572D86B4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3ECDC-7663-5143-9B96-C9B16AC1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F9DAB-2E64-674F-ACB7-3B65072B4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0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FFC58-870C-D24B-9782-C136D76C8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B77786-4850-7A42-B303-278C78620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CCB34D-0122-7545-A362-1B49777E5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BC89F-E4CD-B94D-937F-888464F0C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5821FD-E6CA-D945-8E38-CB09E2D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8149D-AA8D-1542-94D0-E43EB93D2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7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C06907-9B5D-384B-9B74-646E2B042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70E192-346A-284A-A66F-514849926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85BA2-891A-A245-8596-8988D7A221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C8C40-DC11-5143-AF70-247272A0ACC5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8DFCB-868E-0643-8322-D00940096B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29532D-1970-564C-BCFD-43D9045DFF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FBB17-0A59-8E41-9CAC-FB307087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5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2D60BDC-0585-2945-BC93-3A25F7F3D81A}"/>
              </a:ext>
            </a:extLst>
          </p:cNvPr>
          <p:cNvSpPr txBox="1"/>
          <p:nvPr/>
        </p:nvSpPr>
        <p:spPr>
          <a:xfrm>
            <a:off x="2804073" y="2854410"/>
            <a:ext cx="65838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How to Perform Homework!!!!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385B6B-D48C-7440-A00B-EAD32D946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200" y="3859563"/>
            <a:ext cx="23876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640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B9CD4-2181-F843-A7CB-E8EAF7FB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Identify the Small Biz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A8A6B-CB0F-0B46-B8C2-7629A397F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the “Doing business with…” page</a:t>
            </a:r>
          </a:p>
          <a:p>
            <a:r>
              <a:rPr lang="en-US" dirty="0"/>
              <a:t>Note the name and contact information of the small business specialist</a:t>
            </a:r>
          </a:p>
          <a:p>
            <a:r>
              <a:rPr lang="en-US" dirty="0"/>
              <a:t>Identify and download their procurement forecast</a:t>
            </a:r>
          </a:p>
          <a:p>
            <a:r>
              <a:rPr lang="en-US" dirty="0"/>
              <a:t>Identify any small business outreach events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715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B9CD4-2181-F843-A7CB-E8EAF7FB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Identify the Contracting 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A8A6B-CB0F-0B46-B8C2-7629A397F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for the Procurement organization</a:t>
            </a:r>
          </a:p>
          <a:p>
            <a:r>
              <a:rPr lang="en-US" dirty="0"/>
              <a:t>Identify where it’s located</a:t>
            </a:r>
          </a:p>
          <a:p>
            <a:r>
              <a:rPr lang="en-US" dirty="0"/>
              <a:t>Identify the Contracting Officers and document the names and contact information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649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B9CD4-2181-F843-A7CB-E8EAF7FB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5: Identify the Agency’s Socioeconomic scores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A8A6B-CB0F-0B46-B8C2-7629A397F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SBA scorecard</a:t>
            </a:r>
          </a:p>
          <a:p>
            <a:r>
              <a:rPr lang="en-US" dirty="0"/>
              <a:t>How do they perform with 8(a) companies</a:t>
            </a:r>
          </a:p>
          <a:p>
            <a:r>
              <a:rPr lang="en-US" dirty="0"/>
              <a:t>How to they perform with others (WOSB, </a:t>
            </a:r>
            <a:r>
              <a:rPr lang="en-US" dirty="0" err="1"/>
              <a:t>HubZone</a:t>
            </a:r>
            <a:r>
              <a:rPr lang="en-US" dirty="0"/>
              <a:t>)</a:t>
            </a:r>
          </a:p>
          <a:p>
            <a:r>
              <a:rPr lang="en-US" dirty="0"/>
              <a:t>Document their scores so you can discuss with the Small Business specialist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18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B9CD4-2181-F843-A7CB-E8EAF7FB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6: Identify the Top </a:t>
            </a:r>
            <a:r>
              <a:rPr lang="en-US" dirty="0" err="1"/>
              <a:t>Bigs</a:t>
            </a:r>
            <a:r>
              <a:rPr lang="en-US" dirty="0"/>
              <a:t> and 8(a) companies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A8A6B-CB0F-0B46-B8C2-7629A397F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USA Spending </a:t>
            </a:r>
          </a:p>
          <a:p>
            <a:r>
              <a:rPr lang="en-US" dirty="0"/>
              <a:t>Download 7 years of contracts into MS Excel</a:t>
            </a:r>
          </a:p>
          <a:p>
            <a:r>
              <a:rPr lang="en-US" dirty="0"/>
              <a:t>Evaluate the contracts to identify the following</a:t>
            </a:r>
          </a:p>
          <a:p>
            <a:pPr lvl="1"/>
            <a:r>
              <a:rPr lang="en-US" dirty="0"/>
              <a:t>Top vendors</a:t>
            </a:r>
          </a:p>
          <a:p>
            <a:pPr lvl="1"/>
            <a:r>
              <a:rPr lang="en-US" dirty="0"/>
              <a:t>Top 8(a) companies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182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DB5DF-6670-BD41-B107-064B6A2E8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Homework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598EE9-F9AD-1C46-981F-03CE54E8F5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71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E06607-2F42-4D46-8E13-5E8F51CB5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Look through contract descriptions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42996B-22C2-A743-8ED2-ABAF06F58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at Description of Requirement on USA Spending downloaded contracts</a:t>
            </a:r>
          </a:p>
          <a:p>
            <a:r>
              <a:rPr lang="en-US" dirty="0"/>
              <a:t>Narrow the number of contracts down by NAICS (all 54#### codes)</a:t>
            </a:r>
          </a:p>
          <a:p>
            <a:r>
              <a:rPr lang="en-US" dirty="0"/>
              <a:t>Start documenting the types of work being contracted out</a:t>
            </a:r>
          </a:p>
        </p:txBody>
      </p:sp>
    </p:spTree>
    <p:extLst>
      <p:ext uri="{BB962C8B-B14F-4D97-AF65-F5344CB8AC3E}">
        <p14:creationId xmlns:p14="http://schemas.microsoft.com/office/powerpoint/2010/main" val="1226333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91693-5F3A-B741-8A20-E87ADC056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Look for Agency IDIQs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BCE58-51B3-DB42-BC9E-036D792DB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 downloaded contracts for IDIQs</a:t>
            </a:r>
          </a:p>
          <a:p>
            <a:r>
              <a:rPr lang="en-US" dirty="0"/>
              <a:t>Go to </a:t>
            </a:r>
            <a:r>
              <a:rPr lang="en-US" dirty="0" err="1"/>
              <a:t>GovTribe</a:t>
            </a:r>
            <a:r>
              <a:rPr lang="en-US" dirty="0"/>
              <a:t> and search for agency IDIQs</a:t>
            </a:r>
          </a:p>
          <a:p>
            <a:r>
              <a:rPr lang="en-US" dirty="0"/>
              <a:t>Search Google for Agency IDIQs</a:t>
            </a:r>
          </a:p>
          <a:p>
            <a:r>
              <a:rPr lang="en-US" dirty="0"/>
              <a:t>Identify the IDIQ and the Type of work being performed</a:t>
            </a:r>
          </a:p>
          <a:p>
            <a:r>
              <a:rPr lang="en-US" dirty="0"/>
              <a:t>Identify the vendors on the IDIQs</a:t>
            </a:r>
          </a:p>
          <a:p>
            <a:pPr lvl="1"/>
            <a:r>
              <a:rPr lang="en-US" dirty="0"/>
              <a:t>Obtain contact information for those vendors</a:t>
            </a:r>
          </a:p>
        </p:txBody>
      </p:sp>
    </p:spTree>
    <p:extLst>
      <p:ext uri="{BB962C8B-B14F-4D97-AF65-F5344CB8AC3E}">
        <p14:creationId xmlns:p14="http://schemas.microsoft.com/office/powerpoint/2010/main" val="1313003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93EAA-2E97-A644-9764-28F733B36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Identify Specific 8(a) 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E903E-9E3A-D640-AFEF-2FE79EA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Separate your 8(a) Sole Source contracts on the downloaded contract list</a:t>
            </a:r>
          </a:p>
          <a:p>
            <a:r>
              <a:rPr lang="en-US" dirty="0"/>
              <a:t>Identify the contracts that are expiring in 6-18 months</a:t>
            </a:r>
          </a:p>
          <a:p>
            <a:r>
              <a:rPr lang="en-US" dirty="0"/>
              <a:t>Identify the expiring contracts that look to be requirements you can fill </a:t>
            </a:r>
          </a:p>
          <a:p>
            <a:r>
              <a:rPr lang="en-US" dirty="0"/>
              <a:t>Determine if contracts are “continuing requirements”</a:t>
            </a:r>
          </a:p>
          <a:p>
            <a:pPr lvl="1"/>
            <a:r>
              <a:rPr lang="en-US" dirty="0"/>
              <a:t>Search the Solicitation ID in </a:t>
            </a:r>
            <a:r>
              <a:rPr lang="en-US" dirty="0" err="1"/>
              <a:t>FPDS.Gov</a:t>
            </a:r>
            <a:endParaRPr lang="en-US" dirty="0"/>
          </a:p>
          <a:p>
            <a:r>
              <a:rPr lang="en-US" dirty="0"/>
              <a:t>Identify the Contracting Officer of each contract</a:t>
            </a:r>
          </a:p>
          <a:p>
            <a:r>
              <a:rPr lang="en-US" dirty="0"/>
              <a:t>Contact the Contracting Officer and ask for the Program Team representative’s name and email</a:t>
            </a:r>
          </a:p>
          <a:p>
            <a:r>
              <a:rPr lang="en-US" dirty="0"/>
              <a:t>Or, perform a FOIA request to get the Program Team representative’s 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634377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609B8-7DAE-1F4D-A763-FEFE62492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Determine the contracts each program team utilizes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58DE6-5B52-B141-BBF7-76FA29749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ultimate goal is to identify the contracts that the specific program team uses / owns</a:t>
            </a:r>
          </a:p>
          <a:p>
            <a:r>
              <a:rPr lang="en-US" dirty="0"/>
              <a:t>Tracking these contracts and building relationships with the program teams will get you ”in front” of the procurement when it comes up again</a:t>
            </a:r>
          </a:p>
        </p:txBody>
      </p:sp>
    </p:spTree>
    <p:extLst>
      <p:ext uri="{BB962C8B-B14F-4D97-AF65-F5344CB8AC3E}">
        <p14:creationId xmlns:p14="http://schemas.microsoft.com/office/powerpoint/2010/main" val="1003918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0B54E-7E1E-6944-A2D3-968A28751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Competitor Homework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259333-5D0A-494F-AC7E-D4D5F1DA87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15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4F2FE-0F68-BF49-A665-7092AD5B0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Strive to Become a “C” Student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4364D-2223-F441-A773-6AFE5E35A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 of your Customers</a:t>
            </a:r>
          </a:p>
          <a:p>
            <a:r>
              <a:rPr lang="en-US" dirty="0"/>
              <a:t>Student of Contracts</a:t>
            </a:r>
          </a:p>
          <a:p>
            <a:r>
              <a:rPr lang="en-US" dirty="0"/>
              <a:t>Student of your Competition</a:t>
            </a:r>
          </a:p>
        </p:txBody>
      </p:sp>
    </p:spTree>
    <p:extLst>
      <p:ext uri="{BB962C8B-B14F-4D97-AF65-F5344CB8AC3E}">
        <p14:creationId xmlns:p14="http://schemas.microsoft.com/office/powerpoint/2010/main" val="32638549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FDEEB3-95CF-984A-A5B2-16A43614A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Understand who your true competition 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EAD084-08AB-B645-BE95-21CC67D92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IBM, Deloitte and Northrop Grumman are not your competition</a:t>
            </a:r>
          </a:p>
          <a:p>
            <a:r>
              <a:rPr lang="en-US" dirty="0"/>
              <a:t>Your competition are those companies your same size and slightly larger than you</a:t>
            </a:r>
          </a:p>
          <a:p>
            <a:r>
              <a:rPr lang="en-US" dirty="0"/>
              <a:t>Ultimately your competition are the 8(a) companies at your target agency</a:t>
            </a:r>
          </a:p>
          <a:p>
            <a:pPr lvl="1"/>
            <a:r>
              <a:rPr lang="en-US" dirty="0"/>
              <a:t>Competing for sole source opportunities</a:t>
            </a:r>
          </a:p>
        </p:txBody>
      </p:sp>
    </p:spTree>
    <p:extLst>
      <p:ext uri="{BB962C8B-B14F-4D97-AF65-F5344CB8AC3E}">
        <p14:creationId xmlns:p14="http://schemas.microsoft.com/office/powerpoint/2010/main" val="40001256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2A03E-9D12-434F-A5A5-0748BD6F2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Identify all 8(a) companies at your agency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E8B14-66F6-D34E-B6C1-805704E67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Segregate the 8(a) contracts on the downloaded contract list</a:t>
            </a:r>
          </a:p>
          <a:p>
            <a:r>
              <a:rPr lang="en-US" dirty="0"/>
              <a:t>Sort by sole source contracts</a:t>
            </a:r>
          </a:p>
          <a:p>
            <a:r>
              <a:rPr lang="en-US" dirty="0"/>
              <a:t>Identify the 8(a) companies with most 8a awards over past 7 years</a:t>
            </a:r>
          </a:p>
          <a:p>
            <a:r>
              <a:rPr lang="en-US" dirty="0"/>
              <a:t>Capture those companies on a separate spreadsheet </a:t>
            </a:r>
          </a:p>
        </p:txBody>
      </p:sp>
    </p:spTree>
    <p:extLst>
      <p:ext uri="{BB962C8B-B14F-4D97-AF65-F5344CB8AC3E}">
        <p14:creationId xmlns:p14="http://schemas.microsoft.com/office/powerpoint/2010/main" val="3559999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3F623-AAE6-A743-95C4-F4F4F29FE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 3: Look up each 8(a) company to document its 8(a) graduation date (also ANC status)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4BAE6-D06D-044C-A91D-D8A107372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</a:t>
            </a:r>
            <a:r>
              <a:rPr lang="en-US" dirty="0" err="1"/>
              <a:t>Sam.Gov</a:t>
            </a:r>
            <a:endParaRPr lang="en-US" dirty="0"/>
          </a:p>
          <a:p>
            <a:r>
              <a:rPr lang="en-US" dirty="0"/>
              <a:t>Enter the company’s DUNS number</a:t>
            </a:r>
          </a:p>
          <a:p>
            <a:r>
              <a:rPr lang="en-US" dirty="0"/>
              <a:t>Look up its 8(a) expiration date</a:t>
            </a:r>
          </a:p>
          <a:p>
            <a:r>
              <a:rPr lang="en-US" dirty="0"/>
              <a:t>Document the expiration date on the spreadsheet</a:t>
            </a:r>
          </a:p>
          <a:p>
            <a:r>
              <a:rPr lang="en-US" dirty="0"/>
              <a:t>Determine if the company is an Alaskan Native Company or Native American Company</a:t>
            </a:r>
          </a:p>
          <a:p>
            <a:pPr lvl="1"/>
            <a:r>
              <a:rPr lang="en-US" dirty="0"/>
              <a:t>These special 8a companies never graduate, so their work stays with them</a:t>
            </a:r>
          </a:p>
        </p:txBody>
      </p:sp>
    </p:spTree>
    <p:extLst>
      <p:ext uri="{BB962C8B-B14F-4D97-AF65-F5344CB8AC3E}">
        <p14:creationId xmlns:p14="http://schemas.microsoft.com/office/powerpoint/2010/main" val="35757280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EFACF-B2F5-A546-82F9-D2282E9AD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Browse the company website to understand the CEO’s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0C5B4-F8DA-4E44-8DD1-C024122AD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the company website</a:t>
            </a:r>
          </a:p>
          <a:p>
            <a:r>
              <a:rPr lang="en-US" dirty="0"/>
              <a:t>Identify where the company is HQ</a:t>
            </a:r>
          </a:p>
          <a:p>
            <a:r>
              <a:rPr lang="en-US" dirty="0"/>
              <a:t>Determine if the CEO comes from the Agency</a:t>
            </a:r>
          </a:p>
        </p:txBody>
      </p:sp>
    </p:spTree>
    <p:extLst>
      <p:ext uri="{BB962C8B-B14F-4D97-AF65-F5344CB8AC3E}">
        <p14:creationId xmlns:p14="http://schemas.microsoft.com/office/powerpoint/2010/main" val="36069664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F61F2-C1BA-754B-A3AE-DE4942D86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5: Determine how much the company is doing across the government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DDC52-B4E7-2C44-8486-B2232BBDE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Enter the </a:t>
            </a:r>
            <a:r>
              <a:rPr lang="en-US" dirty="0" err="1"/>
              <a:t>compay’s</a:t>
            </a:r>
            <a:r>
              <a:rPr lang="en-US" dirty="0"/>
              <a:t> DUNS number into USA Spending</a:t>
            </a:r>
          </a:p>
          <a:p>
            <a:r>
              <a:rPr lang="en-US" dirty="0"/>
              <a:t>Look at the Time trend in dollars</a:t>
            </a:r>
          </a:p>
          <a:p>
            <a:r>
              <a:rPr lang="en-US" dirty="0"/>
              <a:t>Look at the Categories to see the various agencies the company works in</a:t>
            </a:r>
          </a:p>
        </p:txBody>
      </p:sp>
    </p:spTree>
    <p:extLst>
      <p:ext uri="{BB962C8B-B14F-4D97-AF65-F5344CB8AC3E}">
        <p14:creationId xmlns:p14="http://schemas.microsoft.com/office/powerpoint/2010/main" val="17503896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F1AA7-A3DC-434F-99AC-0E5E2DBFC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6: Identify the CEO and contact information for a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3378E-100F-B84D-A9B0-CD5F84C1C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CEO information from </a:t>
            </a:r>
            <a:r>
              <a:rPr lang="en-US" dirty="0" err="1"/>
              <a:t>SAM.Gov</a:t>
            </a:r>
            <a:endParaRPr lang="en-US" dirty="0"/>
          </a:p>
          <a:p>
            <a:r>
              <a:rPr lang="en-US" dirty="0"/>
              <a:t>Get CEO and leadership information from company website</a:t>
            </a:r>
          </a:p>
          <a:p>
            <a:r>
              <a:rPr lang="en-US" dirty="0"/>
              <a:t>Get Phone number information from </a:t>
            </a:r>
            <a:r>
              <a:rPr lang="en-US" dirty="0" err="1"/>
              <a:t>SAM.Gov</a:t>
            </a:r>
            <a:endParaRPr lang="en-US" dirty="0"/>
          </a:p>
          <a:p>
            <a:r>
              <a:rPr lang="en-US" dirty="0"/>
              <a:t>Call the CEO and setup a meeting</a:t>
            </a:r>
          </a:p>
          <a:p>
            <a:pPr lvl="1"/>
            <a:r>
              <a:rPr lang="en-US" dirty="0"/>
              <a:t>You have your own business</a:t>
            </a:r>
          </a:p>
          <a:p>
            <a:pPr lvl="1"/>
            <a:r>
              <a:rPr lang="en-US" dirty="0"/>
              <a:t>You are planning to get your 8a</a:t>
            </a:r>
          </a:p>
          <a:p>
            <a:pPr lvl="1"/>
            <a:r>
              <a:rPr lang="en-US" dirty="0"/>
              <a:t>You are working to build relationships at agency XXX</a:t>
            </a:r>
          </a:p>
          <a:p>
            <a:pPr lvl="1"/>
            <a:r>
              <a:rPr lang="en-US" dirty="0"/>
              <a:t>You’d like some advice</a:t>
            </a:r>
          </a:p>
          <a:p>
            <a:r>
              <a:rPr lang="en-US" dirty="0"/>
              <a:t>Try to help them as much as possible (Give, give</a:t>
            </a:r>
            <a:r>
              <a:rPr lang="en-US"/>
              <a:t>, give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3202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4F2FE-0F68-BF49-A665-7092AD5B0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4364D-2223-F441-A773-6AFE5E35A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What’s their mission for the American people</a:t>
            </a:r>
          </a:p>
          <a:p>
            <a:r>
              <a:rPr lang="en-US" dirty="0"/>
              <a:t>How are they organized</a:t>
            </a:r>
          </a:p>
          <a:p>
            <a:r>
              <a:rPr lang="en-US" dirty="0"/>
              <a:t>Where is their Contracting office located</a:t>
            </a:r>
          </a:p>
          <a:p>
            <a:r>
              <a:rPr lang="en-US" dirty="0"/>
              <a:t>How are they performing with Small Businesses (goals)</a:t>
            </a:r>
          </a:p>
          <a:p>
            <a:r>
              <a:rPr lang="en-US" dirty="0"/>
              <a:t>How are they performing with 8(a) companies and Sole Sourcing</a:t>
            </a:r>
          </a:p>
          <a:p>
            <a:r>
              <a:rPr lang="en-US" dirty="0"/>
              <a:t>What type of work are they giving to small businesses and 8a companies</a:t>
            </a:r>
          </a:p>
          <a:p>
            <a:r>
              <a:rPr lang="en-US" dirty="0"/>
              <a:t>Do they have Program Teams close to me</a:t>
            </a:r>
          </a:p>
          <a:p>
            <a:r>
              <a:rPr lang="en-US" dirty="0"/>
              <a:t>What Small Business events are they hosting</a:t>
            </a:r>
          </a:p>
          <a:p>
            <a:r>
              <a:rPr lang="en-US" dirty="0"/>
              <a:t>Do they have a Responsive and Proactive Small Biz Specialist</a:t>
            </a:r>
          </a:p>
          <a:p>
            <a:r>
              <a:rPr lang="en-US" dirty="0"/>
              <a:t>Do they have a Decent forecast</a:t>
            </a:r>
          </a:p>
          <a:p>
            <a:r>
              <a:rPr lang="en-US" dirty="0"/>
              <a:t>What IDIQs and GWACs are they using for my services</a:t>
            </a:r>
          </a:p>
        </p:txBody>
      </p:sp>
    </p:spTree>
    <p:extLst>
      <p:ext uri="{BB962C8B-B14F-4D97-AF65-F5344CB8AC3E}">
        <p14:creationId xmlns:p14="http://schemas.microsoft.com/office/powerpoint/2010/main" val="2424671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AA785-CACE-8A40-BC2D-58E119310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D36CB-291F-BC44-95D1-7CEE544CB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How was this contract competed</a:t>
            </a:r>
          </a:p>
          <a:p>
            <a:r>
              <a:rPr lang="en-US" dirty="0"/>
              <a:t>What is this contract for (requirement)</a:t>
            </a:r>
          </a:p>
          <a:p>
            <a:r>
              <a:rPr lang="en-US" dirty="0"/>
              <a:t>Is this contract an ongoing (continuing) requirement</a:t>
            </a:r>
          </a:p>
          <a:p>
            <a:r>
              <a:rPr lang="en-US" dirty="0"/>
              <a:t>What services are on the customer’s “sole source” contact</a:t>
            </a:r>
          </a:p>
          <a:p>
            <a:r>
              <a:rPr lang="en-US" dirty="0"/>
              <a:t>Who are the winners on the Agency’s IDIQs</a:t>
            </a:r>
          </a:p>
          <a:p>
            <a:r>
              <a:rPr lang="en-US" dirty="0"/>
              <a:t>Who’s winning the work on the Agency’s IDIQs</a:t>
            </a:r>
          </a:p>
          <a:p>
            <a:r>
              <a:rPr lang="en-US" dirty="0"/>
              <a:t>What contracts are expiring within the next 12 months</a:t>
            </a:r>
          </a:p>
          <a:p>
            <a:r>
              <a:rPr lang="en-US" dirty="0"/>
              <a:t>What is the Back Story of the contract</a:t>
            </a:r>
          </a:p>
          <a:p>
            <a:r>
              <a:rPr lang="en-US" dirty="0"/>
              <a:t>What is the “real” work being done </a:t>
            </a:r>
          </a:p>
        </p:txBody>
      </p:sp>
    </p:spTree>
    <p:extLst>
      <p:ext uri="{BB962C8B-B14F-4D97-AF65-F5344CB8AC3E}">
        <p14:creationId xmlns:p14="http://schemas.microsoft.com/office/powerpoint/2010/main" val="2255484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89D07-733C-7F4E-B28F-19117635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Competition 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034D9-3999-444A-AD8E-9145A7C68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is MY competition</a:t>
            </a:r>
          </a:p>
          <a:p>
            <a:r>
              <a:rPr lang="en-US" dirty="0"/>
              <a:t>Where are they located/headquartered</a:t>
            </a:r>
          </a:p>
          <a:p>
            <a:r>
              <a:rPr lang="en-US" dirty="0"/>
              <a:t>What Socioeconomic designations do they hold</a:t>
            </a:r>
          </a:p>
          <a:p>
            <a:r>
              <a:rPr lang="en-US" dirty="0"/>
              <a:t>How strong/well liked are they at MY target agencies</a:t>
            </a:r>
          </a:p>
          <a:p>
            <a:r>
              <a:rPr lang="en-US" dirty="0"/>
              <a:t>Who is the CEO and what is his/her story</a:t>
            </a:r>
          </a:p>
          <a:p>
            <a:r>
              <a:rPr lang="en-US" dirty="0"/>
              <a:t>When are they exiting the 8a program</a:t>
            </a:r>
          </a:p>
          <a:p>
            <a:r>
              <a:rPr lang="en-US" dirty="0"/>
              <a:t>What is their strength at my customer</a:t>
            </a:r>
          </a:p>
          <a:p>
            <a:r>
              <a:rPr lang="en-US" dirty="0"/>
              <a:t>Are they open to partnerships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422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795C1-6BCE-414C-B3D8-AA79CAAA1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Example: NASA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C4B9F-5191-8E42-8B32-D44013D2E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MY GOAL: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Win work in my chosen line of work (IT Services)</a:t>
            </a:r>
          </a:p>
          <a:p>
            <a:pPr marL="514350" indent="-514350">
              <a:buAutoNum type="arabicPeriod"/>
            </a:pPr>
            <a:r>
              <a:rPr lang="en-US" dirty="0"/>
              <a:t>Win staffing opportunities inside and outside of my core line</a:t>
            </a:r>
          </a:p>
        </p:txBody>
      </p:sp>
    </p:spTree>
    <p:extLst>
      <p:ext uri="{BB962C8B-B14F-4D97-AF65-F5344CB8AC3E}">
        <p14:creationId xmlns:p14="http://schemas.microsoft.com/office/powerpoint/2010/main" val="3824083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E30DE-0708-A74E-B73F-5E6427086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Homework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F66A3-9A1B-0248-B316-74D1DE03FF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28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795C1-6BCE-414C-B3D8-AA79CAAA1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Go to Agency Website and Browse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C4B9F-5191-8E42-8B32-D44013D2E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Start a Homework file/document to capture what you’re learning</a:t>
            </a:r>
          </a:p>
          <a:p>
            <a:r>
              <a:rPr lang="en-US" dirty="0"/>
              <a:t>What are they concerned about for America?</a:t>
            </a:r>
          </a:p>
          <a:p>
            <a:r>
              <a:rPr lang="en-US" dirty="0"/>
              <a:t>What are their recent announcements and initiatives?</a:t>
            </a:r>
          </a:p>
          <a:p>
            <a:r>
              <a:rPr lang="en-US" dirty="0"/>
              <a:t>What jobs do they hire internally?</a:t>
            </a:r>
          </a:p>
          <a:p>
            <a:pPr lvl="1"/>
            <a:r>
              <a:rPr lang="en-US" dirty="0"/>
              <a:t>Typically these are the same jobs and roles they contract out.</a:t>
            </a:r>
          </a:p>
        </p:txBody>
      </p:sp>
    </p:spTree>
    <p:extLst>
      <p:ext uri="{BB962C8B-B14F-4D97-AF65-F5344CB8AC3E}">
        <p14:creationId xmlns:p14="http://schemas.microsoft.com/office/powerpoint/2010/main" val="3662297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67199-4810-234C-94CC-0A9D4A398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Identify where the Program Teams are physically located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7C782-85FB-3A44-A481-6B27EE0ED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where the HQ is located</a:t>
            </a:r>
          </a:p>
          <a:p>
            <a:r>
              <a:rPr lang="en-US" dirty="0"/>
              <a:t>Identify an employee directory is available</a:t>
            </a:r>
          </a:p>
          <a:p>
            <a:r>
              <a:rPr lang="en-US" dirty="0"/>
              <a:t>Identify if there are any offices near me</a:t>
            </a:r>
          </a:p>
        </p:txBody>
      </p:sp>
    </p:spTree>
    <p:extLst>
      <p:ext uri="{BB962C8B-B14F-4D97-AF65-F5344CB8AC3E}">
        <p14:creationId xmlns:p14="http://schemas.microsoft.com/office/powerpoint/2010/main" val="2737542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1096</Words>
  <Application>Microsoft Macintosh PowerPoint</Application>
  <PresentationFormat>Widescreen</PresentationFormat>
  <Paragraphs>132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PowerPoint Presentation</vt:lpstr>
      <vt:lpstr>Strive to Become a “C” Student</vt:lpstr>
      <vt:lpstr>Customer Homework</vt:lpstr>
      <vt:lpstr>Contract Homework</vt:lpstr>
      <vt:lpstr>Competition Homework</vt:lpstr>
      <vt:lpstr>An Example: NASA</vt:lpstr>
      <vt:lpstr>Customer Homework</vt:lpstr>
      <vt:lpstr>Step 1: Go to Agency Website and Browse</vt:lpstr>
      <vt:lpstr>Step 2: Identify where the Program Teams are physically located</vt:lpstr>
      <vt:lpstr>Step 3: Identify the Small Biz Page</vt:lpstr>
      <vt:lpstr>Step 4: Identify the Contracting shop</vt:lpstr>
      <vt:lpstr>Step 5: Identify the Agency’s Socioeconomic scores</vt:lpstr>
      <vt:lpstr>Step 6: Identify the Top Bigs and 8(a) companies</vt:lpstr>
      <vt:lpstr>Contract Homework</vt:lpstr>
      <vt:lpstr>Step 1: Look through contract descriptions</vt:lpstr>
      <vt:lpstr>Step 2: Look for Agency IDIQs</vt:lpstr>
      <vt:lpstr>Step 3: Identify Specific 8(a) Contracts</vt:lpstr>
      <vt:lpstr>Step 4: Determine the contracts each program team utilizes</vt:lpstr>
      <vt:lpstr>Competitor Homework</vt:lpstr>
      <vt:lpstr>Step 1: Understand who your true competition is</vt:lpstr>
      <vt:lpstr>Step 2: Identify all 8(a) companies at your agency</vt:lpstr>
      <vt:lpstr>Step 3: Look up each 8(a) company to document its 8(a) graduation date (also ANC status)</vt:lpstr>
      <vt:lpstr>Step 4: Browse the company website to understand the CEO’s story</vt:lpstr>
      <vt:lpstr>Step 5: Determine how much the company is doing across the government</vt:lpstr>
      <vt:lpstr>Step 6: Identify the CEO and contact information for a meeting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41</cp:revision>
  <dcterms:created xsi:type="dcterms:W3CDTF">2020-10-22T16:55:22Z</dcterms:created>
  <dcterms:modified xsi:type="dcterms:W3CDTF">2020-10-26T12:59:06Z</dcterms:modified>
</cp:coreProperties>
</file>